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9" r:id="rId4"/>
    <p:sldId id="258" r:id="rId5"/>
    <p:sldId id="263" r:id="rId6"/>
    <p:sldId id="306" r:id="rId7"/>
    <p:sldId id="267" r:id="rId8"/>
    <p:sldId id="303" r:id="rId9"/>
    <p:sldId id="304" r:id="rId10"/>
    <p:sldId id="260" r:id="rId11"/>
    <p:sldId id="266" r:id="rId12"/>
    <p:sldId id="268" r:id="rId13"/>
    <p:sldId id="269" r:id="rId14"/>
    <p:sldId id="270" r:id="rId15"/>
    <p:sldId id="272" r:id="rId16"/>
    <p:sldId id="274" r:id="rId17"/>
    <p:sldId id="275" r:id="rId18"/>
    <p:sldId id="271" r:id="rId19"/>
    <p:sldId id="276" r:id="rId20"/>
    <p:sldId id="277" r:id="rId21"/>
    <p:sldId id="261" r:id="rId22"/>
    <p:sldId id="278" r:id="rId23"/>
    <p:sldId id="279" r:id="rId24"/>
    <p:sldId id="285" r:id="rId25"/>
    <p:sldId id="286" r:id="rId26"/>
    <p:sldId id="307" r:id="rId27"/>
    <p:sldId id="287" r:id="rId28"/>
    <p:sldId id="300" r:id="rId29"/>
    <p:sldId id="288" r:id="rId30"/>
    <p:sldId id="280" r:id="rId31"/>
    <p:sldId id="289" r:id="rId32"/>
    <p:sldId id="290" r:id="rId33"/>
    <p:sldId id="301" r:id="rId34"/>
    <p:sldId id="291" r:id="rId35"/>
    <p:sldId id="292" r:id="rId36"/>
    <p:sldId id="293" r:id="rId37"/>
    <p:sldId id="294" r:id="rId38"/>
    <p:sldId id="305" r:id="rId39"/>
    <p:sldId id="262" r:id="rId40"/>
    <p:sldId id="281" r:id="rId41"/>
    <p:sldId id="282" r:id="rId42"/>
    <p:sldId id="302" r:id="rId43"/>
    <p:sldId id="284" r:id="rId44"/>
    <p:sldId id="283" r:id="rId45"/>
    <p:sldId id="298" r:id="rId46"/>
    <p:sldId id="299" r:id="rId47"/>
    <p:sldId id="295" r:id="rId48"/>
    <p:sldId id="296" r:id="rId49"/>
    <p:sldId id="29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55"/>
    <p:restoredTop sz="96395"/>
  </p:normalViewPr>
  <p:slideViewPr>
    <p:cSldViewPr snapToGrid="0">
      <p:cViewPr varScale="1">
        <p:scale>
          <a:sx n="109" d="100"/>
          <a:sy n="109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FBB92-ED3A-5342-B794-107843372547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8ED18-AE93-064A-838E-638522B0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8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212-E23B-D63E-D1BA-0012EE9E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9CF21-D017-6DCD-8F57-75888D86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472F-F7AC-542C-E5F7-371ED484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1316-1E8E-B818-0A09-87E7D0F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8650-D0CF-D863-F0F7-065F0E77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CF685BF5-F491-10B8-07F0-33444319B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E2E-E39B-68AF-D5B8-0B4AE21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2FB5E-052F-68C5-08DE-B8E749DF3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596A4-00A3-BC96-409B-E348A7B9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E9349-A113-6B36-9BAB-7490AB49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D2D5-4B35-E625-98D3-75BCA7AC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C8EA7-8906-0668-8275-944D081E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5EB4A-E8A4-2B1F-AFF8-5ADE7D0C2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F1D6-E9D6-DBAD-8F21-3B4176F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5279E-2411-00A5-7D66-74F33AB11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E351-4037-5C53-BC96-DD1A6DB3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8C65-43D0-DF16-E336-C0E8D068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863C-B21F-8AC2-58DE-D3807B3F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C508-00F8-6DA1-BD1B-2E5F21B6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116C-FEC2-52E4-E4F5-4DD344F2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F3521-AB50-000C-3943-AC3780CE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0719-2F73-4051-21D7-9603D4E082DD}"/>
              </a:ext>
            </a:extLst>
          </p:cNvPr>
          <p:cNvSpPr txBox="1"/>
          <p:nvPr userDrawn="1"/>
        </p:nvSpPr>
        <p:spPr>
          <a:xfrm>
            <a:off x="0" y="-4207"/>
            <a:ext cx="3843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Lecture 16: Simulation Based Inference</a:t>
            </a:r>
          </a:p>
        </p:txBody>
      </p:sp>
    </p:spTree>
    <p:extLst>
      <p:ext uri="{BB962C8B-B14F-4D97-AF65-F5344CB8AC3E}">
        <p14:creationId xmlns:p14="http://schemas.microsoft.com/office/powerpoint/2010/main" val="12675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3D0E-C476-7E34-1399-E137DC9E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3229-1A7C-B970-B4DB-E77D1DB6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0A51-AB85-BA14-57EB-EEAE6F4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2043-D6A9-4BE2-F4AF-EFCA6E57A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C1B4-FB4E-0004-D2AF-7340010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6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3113-0EAD-42D8-D826-4BD2F003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A3E-B386-24DA-C57C-259AA84D5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0AE69-488C-D99E-D421-973A8679F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EF74-7773-FA84-A94E-303E285A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F752D-7733-E57B-8F64-C73B2F4F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E63CD-DD3F-92CB-7C71-5C985FB1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0A2B-0D02-860C-7AA2-4673D619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7AA0-9314-439C-A8D6-5CD36E27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EA040-A6EC-B40D-36C0-3491BECA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3F21B-A84C-7A10-08FB-7B356DA32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ECDB3-191A-DA1C-070F-ABB072881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A76B9-D173-5199-9576-02DE2107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7BFBA-59A6-3C15-DBDA-505DCD6F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B69EB-417A-AFEF-4030-8D316E15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6519-74B6-971F-114C-62A6110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E13CA-BE40-073D-D404-1D7A7CB3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AD6A-FC91-6D4E-1C54-AE8842F7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CABD-D8EF-09DE-022F-F776A15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B279E-D6D1-3A96-2D7D-E431ECD2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DBCC1-0D2D-96C3-3E31-CA58B45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D751-CD35-CA00-C8AB-0BC127F1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8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C39-DCD0-4FF5-2F3A-1FCCF020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029ED-5697-DE08-0C5F-D1FB7EF2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B306-03A1-7957-FB7E-271FB2A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9401-D3EA-1484-7604-B93131E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F6877-CFFF-73B1-8AA6-F637FFFB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13175-0B7A-CD8E-47D3-8C5006A7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EE1-B962-2829-E476-B8B3E075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DE679-BE6D-451F-D691-5FD8F1B1A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F430-9998-819F-AA2D-4C2CB9B59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06BCC-5C7E-9811-9599-5F562D54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2838-0DC3-6329-1540-6798B649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F54CA-671E-A9BB-57D9-B7C8A869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1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4476-BC4D-ADDB-7A6B-0042A4C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1A411-B8E8-72F6-A145-47D32AFE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D9AAF-2FFD-B799-0157-C4111A95B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5B43-C735-6D4C-6916-30A1B1C02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2B0C-BD95-01BE-1C5D-028530BE6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76C4-0B8A-7C44-883E-604AFF758C0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ownload University of Cambridge Logo in SVG Vector or PNG ...">
            <a:extLst>
              <a:ext uri="{FF2B5EF4-FFF2-40B4-BE49-F238E27FC236}">
                <a16:creationId xmlns:a16="http://schemas.microsoft.com/office/drawing/2014/main" id="{93AB9667-4B40-2482-6571-669E1C9B1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648574"/>
            <a:ext cx="35814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25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apers.nips.cc/paper_files/paper/2017/hash/6c1da886822c67822bcf3679d04369fa-Abstrac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ui.adsabs.harvard.edu/abs/2023MNRAS.526.4613B/abstract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0.png"/><Relationship Id="rId10" Type="http://schemas.openxmlformats.org/officeDocument/2006/relationships/image" Target="../media/image34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htjb/Tal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i.adsabs.harvard.edu/abs/2023MNRAS.526.4613B/abstract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htjb/Talks/tree/master/Lectures/MPhil_Data_Intensive_Science_Lectur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0A33-A037-88C7-E619-4A882FC2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Lecture 16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Simulation Based Inference for Astrophysics and Cosmology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D3227-2EC7-3F45-76F9-41FB92708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Lecturer: </a:t>
            </a:r>
            <a:r>
              <a:rPr lang="en-US" b="1" dirty="0"/>
              <a:t>Dr Harry Bevins </a:t>
            </a:r>
            <a:r>
              <a:rPr lang="en-US" dirty="0"/>
              <a:t>(htjb2)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859D-E746-5B76-F19E-2E57E0D8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1645C-7C03-88D8-DA3C-720D176E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E006DFC0-C04D-8FAC-7EAC-F9096250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Approximate Bayesian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10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819E622A-140E-008A-9630-ABF1F442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229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ABC originates from the 80s (Rubin 1984) and was one of the first proposed techniques for SBI</a:t>
                </a:r>
              </a:p>
              <a:p>
                <a:endParaRPr lang="en-US" dirty="0"/>
              </a:p>
              <a:p>
                <a:r>
                  <a:rPr lang="en-US" dirty="0"/>
                  <a:t>The idea is to generate a set of simulations covering a broad prior parameter space</a:t>
                </a:r>
              </a:p>
              <a:p>
                <a:endParaRPr lang="en-US" dirty="0"/>
              </a:p>
              <a:p>
                <a:r>
                  <a:rPr lang="en-US" dirty="0"/>
                  <a:t>Define a distance metric between the data and simulations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And define a non-zero tolerance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such that samples are accepted into the posterior based 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11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3F3825D4-24E7-AD36-1266-EBA2A82306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36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Approximating the posterior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Effectively we are approximating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small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this approximation is usually okay</a:t>
                </a:r>
              </a:p>
              <a:p>
                <a:endParaRPr lang="en-US" dirty="0"/>
              </a:p>
              <a:p>
                <a:r>
                  <a:rPr lang="en-US" dirty="0"/>
                  <a:t>However,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set to large then the approximation will be poor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What constitutes small and large will be data specific and so setting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hard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515600" cy="4562954"/>
              </a:xfrm>
              <a:blipFill>
                <a:blip r:embed="rId2"/>
                <a:stretch>
                  <a:fillRect l="-108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12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447FA6C-6202-E81C-177C-2B81C6CB5B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640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Single parameter problem such that our data 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−1.5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Gaussian random noise</a:t>
                </a:r>
              </a:p>
              <a:p>
                <a:endParaRPr lang="en-US" dirty="0"/>
              </a:p>
              <a:p>
                <a:r>
                  <a:rPr lang="en-US" dirty="0"/>
                  <a:t>Think about the joint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3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4D375-C34F-F152-DA75-AE74CA542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656" y="1690688"/>
            <a:ext cx="4953000" cy="3797300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910370E7-6B1F-2FD7-5E21-5E7E819BAA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693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Make an observation of our data</a:t>
                </a:r>
              </a:p>
              <a:p>
                <a:endParaRPr lang="en-GB" dirty="0"/>
              </a:p>
              <a:p>
                <a:r>
                  <a:rPr lang="en-GB" dirty="0"/>
                  <a:t>Define a distance metric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Pick a value for epsilon say 20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33BA9-F733-3E81-6EDE-22B6209B4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4531599" cy="4562954"/>
              </a:xfrm>
              <a:blipFill>
                <a:blip r:embed="rId2"/>
                <a:stretch>
                  <a:fillRect l="-2521" t="-2222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A diagram of a function&#10;&#10;Description automatically generated">
            <a:extLst>
              <a:ext uri="{FF2B5EF4-FFF2-40B4-BE49-F238E27FC236}">
                <a16:creationId xmlns:a16="http://schemas.microsoft.com/office/drawing/2014/main" id="{1C597416-C6BE-CF66-2755-05F96EAB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31" y="1870075"/>
            <a:ext cx="4953000" cy="3797300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1C4CA6C0-E21B-6147-DBEE-C600E7A7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08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681A1-6FA0-1E22-0BCF-8A90C8369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BE2A3AA7-7154-D700-4F39-7CDCD541A5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68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EE162-08EB-E1D5-0363-D768757B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F28DEE5F-0503-A6FE-07AA-ED853CB72F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240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657AB3-EDFB-007E-B0AC-C4711988C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06A1B705-E7CC-158A-2A1F-A82CD962A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102"/>
            <a:ext cx="7772400" cy="3775796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A7F70302-B93F-EEF8-4554-89D53BC000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045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D4D778-9B1C-A5D1-3121-E5321636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33" y="2379473"/>
            <a:ext cx="4537153" cy="3099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does the algorithm look like?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9A52C-D577-1C60-4DD0-91DCDA254537}"/>
              </a:ext>
            </a:extLst>
          </p:cNvPr>
          <p:cNvSpPr txBox="1"/>
          <p:nvPr/>
        </p:nvSpPr>
        <p:spPr>
          <a:xfrm>
            <a:off x="2209800" y="1611522"/>
            <a:ext cx="165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Metric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6B29B-3435-2E88-FE5F-B8773BA2B993}"/>
              </a:ext>
            </a:extLst>
          </p:cNvPr>
          <p:cNvSpPr txBox="1"/>
          <p:nvPr/>
        </p:nvSpPr>
        <p:spPr>
          <a:xfrm>
            <a:off x="6799464" y="1533111"/>
            <a:ext cx="298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samples and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/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CBBE0F-7EC1-5A9A-53F0-24777FD0D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408" y="3487932"/>
                <a:ext cx="135780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9409AFD-E150-DBC5-0FD2-BA7D41B31AB5}"/>
              </a:ext>
            </a:extLst>
          </p:cNvPr>
          <p:cNvSpPr txBox="1"/>
          <p:nvPr/>
        </p:nvSpPr>
        <p:spPr>
          <a:xfrm>
            <a:off x="2723573" y="5969449"/>
            <a:ext cx="346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Accepted samples and simulations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BB39E3-4E2E-4286-CD27-8C66263F1ABC}"/>
              </a:ext>
            </a:extLst>
          </p:cNvPr>
          <p:cNvCxnSpPr/>
          <p:nvPr/>
        </p:nvCxnSpPr>
        <p:spPr>
          <a:xfrm>
            <a:off x="3682148" y="1902443"/>
            <a:ext cx="612000" cy="6014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8CCA3D-F66E-9AD6-6C0C-D0D4FD9F9CB9}"/>
              </a:ext>
            </a:extLst>
          </p:cNvPr>
          <p:cNvCxnSpPr>
            <a:cxnSpLocks/>
          </p:cNvCxnSpPr>
          <p:nvPr/>
        </p:nvCxnSpPr>
        <p:spPr>
          <a:xfrm flipH="1">
            <a:off x="5341385" y="1884874"/>
            <a:ext cx="1801981" cy="1257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573F04-0733-2334-3A02-BAEC1CE88A24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456163" y="5431405"/>
            <a:ext cx="588380" cy="5380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7CFA51-E490-DD7A-343E-52A25E045356}"/>
              </a:ext>
            </a:extLst>
          </p:cNvPr>
          <p:cNvCxnSpPr>
            <a:cxnSpLocks/>
          </p:cNvCxnSpPr>
          <p:nvPr/>
        </p:nvCxnSpPr>
        <p:spPr>
          <a:xfrm flipH="1">
            <a:off x="7235420" y="3712251"/>
            <a:ext cx="1456988" cy="454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668436D3-17F1-F0AB-0C2C-F7F74FBAFF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777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 likelihood calls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5CFD-8A76-AB78-BCBC-FC539CF70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We did not make a single call to any likelihood function here</a:t>
            </a:r>
          </a:p>
          <a:p>
            <a:endParaRPr lang="en-GB" dirty="0"/>
          </a:p>
          <a:p>
            <a:r>
              <a:rPr lang="en-GB" dirty="0"/>
              <a:t>But there is a cost to generating our simulations (so it might still be slow)</a:t>
            </a:r>
          </a:p>
          <a:p>
            <a:endParaRPr lang="en-GB" dirty="0"/>
          </a:p>
          <a:p>
            <a:r>
              <a:rPr lang="en-GB" dirty="0"/>
              <a:t>We could use emulators to generate the simulations if they are prohibitively costly (e.g. the VAE we saw last lecture)</a:t>
            </a:r>
          </a:p>
          <a:p>
            <a:endParaRPr lang="en-GB" dirty="0"/>
          </a:p>
          <a:p>
            <a:r>
              <a:rPr lang="en-GB" dirty="0"/>
              <a:t>Typically need fewer simulation calls than during an MCMC run</a:t>
            </a:r>
          </a:p>
          <a:p>
            <a:endParaRPr lang="en-GB" dirty="0"/>
          </a:p>
          <a:p>
            <a:r>
              <a:rPr lang="en-GB" dirty="0"/>
              <a:t>Likelihood might be intractable anyway so MCMC might not be an option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F32A9AC-6E76-1D21-4E5E-41F2D4FDAB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1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Simulation Based Inference?</a:t>
            </a:r>
          </a:p>
          <a:p>
            <a:r>
              <a:rPr lang="en-US" dirty="0"/>
              <a:t>Approximate Bayesian Computation</a:t>
            </a:r>
          </a:p>
          <a:p>
            <a:r>
              <a:rPr lang="en-US" dirty="0"/>
              <a:t>Neural Posterior Estimation </a:t>
            </a:r>
          </a:p>
          <a:p>
            <a:r>
              <a:rPr lang="en-US" dirty="0"/>
              <a:t>Neural Ratio Estimation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65E39F23-70FB-55C2-9F31-9728287455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Problems with ABC?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How do we set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?</a:t>
                </a:r>
              </a:p>
              <a:p>
                <a:endParaRPr lang="en-GB" dirty="0"/>
              </a:p>
              <a:p>
                <a:r>
                  <a:rPr lang="en-GB" dirty="0"/>
                  <a:t>Becomes very expensive when we have many dimensions and big data sets (curse of dimensionality)</a:t>
                </a:r>
              </a:p>
              <a:p>
                <a:endParaRPr lang="en-GB" dirty="0"/>
              </a:p>
              <a:p>
                <a:r>
                  <a:rPr lang="en-GB" dirty="0"/>
                  <a:t>Sensitive to accuracy of simulations (more general for SBI)</a:t>
                </a:r>
              </a:p>
              <a:p>
                <a:endParaRPr lang="en-GB" dirty="0"/>
              </a:p>
              <a:p>
                <a:r>
                  <a:rPr lang="en-GB" dirty="0"/>
                  <a:t>Not amortized? Basically, means that if our data changes we have to repeat most of the process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C68B2510-4A84-261B-7ED1-5DF15F13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680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Posterior Estimation (NPE)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21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3E092AD9-24CF-EC04-FB3C-FDCA5067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68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NPE?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Here we use neural networks to approximate the posterior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Specifically, we use normalising flows (NFs)</a:t>
                </a:r>
              </a:p>
              <a:p>
                <a:endParaRPr lang="en-GB" dirty="0"/>
              </a:p>
              <a:p>
                <a:r>
                  <a:rPr lang="en-GB" dirty="0"/>
                  <a:t>NPEs are amortized</a:t>
                </a:r>
              </a:p>
              <a:p>
                <a:endParaRPr lang="en-GB" dirty="0"/>
              </a:p>
              <a:p>
                <a:r>
                  <a:rPr lang="en-GB" dirty="0"/>
                  <a:t>After an initial cost to generate simulations and train the NF we can apply the algorithm to many different data sets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68A2FED5-1783-C107-B87A-463BA3B0ED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380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10"/>
            <a:ext cx="10054820" cy="239953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Invertible transformation from some known distribution (a multi-variate Gaussian) to a more complex target distribution (a posterior for example)</a:t>
            </a:r>
          </a:p>
          <a:p>
            <a:endParaRPr lang="en-GB" dirty="0"/>
          </a:p>
          <a:p>
            <a:r>
              <a:rPr lang="en-GB" dirty="0"/>
              <a:t>Focusing on Masked Autoregressive Flows (MAF) which comprises of a series of Masked Autoencoder for Distribution Estimation (MADE, </a:t>
            </a:r>
            <a:r>
              <a:rPr lang="en-GB" b="0" u="none" strike="noStrike" dirty="0" err="1">
                <a:solidFill>
                  <a:srgbClr val="212529"/>
                </a:solidFill>
                <a:effectLst/>
                <a:latin typeface="-apple-system"/>
                <a:hlinkClick r:id="rId2"/>
              </a:rPr>
              <a:t>Papamakarios</a:t>
            </a:r>
            <a:r>
              <a:rPr lang="en-GB" b="0" u="none" strike="noStrike" dirty="0">
                <a:solidFill>
                  <a:srgbClr val="212529"/>
                </a:solidFill>
                <a:effectLst/>
                <a:latin typeface="-apple-system"/>
                <a:hlinkClick r:id="rId2"/>
              </a:rPr>
              <a:t> et al 2017</a:t>
            </a:r>
            <a:r>
              <a:rPr lang="en-GB" dirty="0"/>
              <a:t>) neural networks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23E9A8F6-ACA3-884B-2845-72213F5225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8B4A4A-06CB-DAA0-F223-4134A60A825F}"/>
              </a:ext>
            </a:extLst>
          </p:cNvPr>
          <p:cNvSpPr/>
          <p:nvPr/>
        </p:nvSpPr>
        <p:spPr>
          <a:xfrm>
            <a:off x="7663885" y="5025855"/>
            <a:ext cx="715107" cy="7151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CC29D1-CC38-6449-D429-8F3CABFB7425}"/>
              </a:ext>
            </a:extLst>
          </p:cNvPr>
          <p:cNvSpPr/>
          <p:nvPr/>
        </p:nvSpPr>
        <p:spPr>
          <a:xfrm>
            <a:off x="2772113" y="4798664"/>
            <a:ext cx="1345663" cy="1149922"/>
          </a:xfrm>
          <a:custGeom>
            <a:avLst/>
            <a:gdLst>
              <a:gd name="connsiteX0" fmla="*/ 0 w 1119553"/>
              <a:gd name="connsiteY0" fmla="*/ 523991 h 1047981"/>
              <a:gd name="connsiteX1" fmla="*/ 559777 w 1119553"/>
              <a:gd name="connsiteY1" fmla="*/ 0 h 1047981"/>
              <a:gd name="connsiteX2" fmla="*/ 1119554 w 1119553"/>
              <a:gd name="connsiteY2" fmla="*/ 523991 h 1047981"/>
              <a:gd name="connsiteX3" fmla="*/ 559777 w 1119553"/>
              <a:gd name="connsiteY3" fmla="*/ 1047982 h 1047981"/>
              <a:gd name="connsiteX4" fmla="*/ 0 w 1119553"/>
              <a:gd name="connsiteY4" fmla="*/ 523991 h 1047981"/>
              <a:gd name="connsiteX0" fmla="*/ 130222 w 1249776"/>
              <a:gd name="connsiteY0" fmla="*/ 523991 h 1247274"/>
              <a:gd name="connsiteX1" fmla="*/ 689999 w 1249776"/>
              <a:gd name="connsiteY1" fmla="*/ 0 h 1247274"/>
              <a:gd name="connsiteX2" fmla="*/ 1249776 w 1249776"/>
              <a:gd name="connsiteY2" fmla="*/ 523991 h 1247274"/>
              <a:gd name="connsiteX3" fmla="*/ 174184 w 1249776"/>
              <a:gd name="connsiteY3" fmla="*/ 1247274 h 1247274"/>
              <a:gd name="connsiteX4" fmla="*/ 130222 w 1249776"/>
              <a:gd name="connsiteY4" fmla="*/ 523991 h 1247274"/>
              <a:gd name="connsiteX0" fmla="*/ 85584 w 1287199"/>
              <a:gd name="connsiteY0" fmla="*/ 550373 h 1276639"/>
              <a:gd name="connsiteX1" fmla="*/ 645361 w 1287199"/>
              <a:gd name="connsiteY1" fmla="*/ 26382 h 1276639"/>
              <a:gd name="connsiteX2" fmla="*/ 1287199 w 1287199"/>
              <a:gd name="connsiteY2" fmla="*/ 257296 h 1276639"/>
              <a:gd name="connsiteX3" fmla="*/ 129546 w 1287199"/>
              <a:gd name="connsiteY3" fmla="*/ 1273656 h 1276639"/>
              <a:gd name="connsiteX4" fmla="*/ 85584 w 1287199"/>
              <a:gd name="connsiteY4" fmla="*/ 550373 h 1276639"/>
              <a:gd name="connsiteX0" fmla="*/ 87690 w 1289305"/>
              <a:gd name="connsiteY0" fmla="*/ 428825 h 1154903"/>
              <a:gd name="connsiteX1" fmla="*/ 682636 w 1289305"/>
              <a:gd name="connsiteY1" fmla="*/ 151018 h 1154903"/>
              <a:gd name="connsiteX2" fmla="*/ 1289305 w 1289305"/>
              <a:gd name="connsiteY2" fmla="*/ 135748 h 1154903"/>
              <a:gd name="connsiteX3" fmla="*/ 131652 w 1289305"/>
              <a:gd name="connsiteY3" fmla="*/ 1152108 h 1154903"/>
              <a:gd name="connsiteX4" fmla="*/ 87690 w 1289305"/>
              <a:gd name="connsiteY4" fmla="*/ 428825 h 1154903"/>
              <a:gd name="connsiteX0" fmla="*/ 75450 w 1277065"/>
              <a:gd name="connsiteY0" fmla="*/ 394012 h 1119977"/>
              <a:gd name="connsiteX1" fmla="*/ 459381 w 1277065"/>
              <a:gd name="connsiteY1" fmla="*/ 280329 h 1119977"/>
              <a:gd name="connsiteX2" fmla="*/ 1277065 w 1277065"/>
              <a:gd name="connsiteY2" fmla="*/ 100935 h 1119977"/>
              <a:gd name="connsiteX3" fmla="*/ 119412 w 1277065"/>
              <a:gd name="connsiteY3" fmla="*/ 1117295 h 1119977"/>
              <a:gd name="connsiteX4" fmla="*/ 75450 w 1277065"/>
              <a:gd name="connsiteY4" fmla="*/ 394012 h 1119977"/>
              <a:gd name="connsiteX0" fmla="*/ 38265 w 1333664"/>
              <a:gd name="connsiteY0" fmla="*/ 238086 h 1114300"/>
              <a:gd name="connsiteX1" fmla="*/ 515980 w 1333664"/>
              <a:gd name="connsiteY1" fmla="*/ 276803 h 1114300"/>
              <a:gd name="connsiteX2" fmla="*/ 1333664 w 1333664"/>
              <a:gd name="connsiteY2" fmla="*/ 97409 h 1114300"/>
              <a:gd name="connsiteX3" fmla="*/ 176011 w 1333664"/>
              <a:gd name="connsiteY3" fmla="*/ 1113769 h 1114300"/>
              <a:gd name="connsiteX4" fmla="*/ 38265 w 1333664"/>
              <a:gd name="connsiteY4" fmla="*/ 238086 h 1114300"/>
              <a:gd name="connsiteX0" fmla="*/ 50264 w 1345663"/>
              <a:gd name="connsiteY0" fmla="*/ 273687 h 1149922"/>
              <a:gd name="connsiteX1" fmla="*/ 692103 w 1345663"/>
              <a:gd name="connsiteY1" fmla="*/ 136558 h 1149922"/>
              <a:gd name="connsiteX2" fmla="*/ 1345663 w 1345663"/>
              <a:gd name="connsiteY2" fmla="*/ 133010 h 1149922"/>
              <a:gd name="connsiteX3" fmla="*/ 188010 w 1345663"/>
              <a:gd name="connsiteY3" fmla="*/ 1149370 h 1149922"/>
              <a:gd name="connsiteX4" fmla="*/ 50264 w 1345663"/>
              <a:gd name="connsiteY4" fmla="*/ 273687 h 114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5663" h="1149922">
                <a:moveTo>
                  <a:pt x="50264" y="273687"/>
                </a:moveTo>
                <a:cubicBezTo>
                  <a:pt x="134279" y="104885"/>
                  <a:pt x="476203" y="160004"/>
                  <a:pt x="692103" y="136558"/>
                </a:cubicBezTo>
                <a:cubicBezTo>
                  <a:pt x="908003" y="113112"/>
                  <a:pt x="1345663" y="-156382"/>
                  <a:pt x="1345663" y="133010"/>
                </a:cubicBezTo>
                <a:cubicBezTo>
                  <a:pt x="1345663" y="422402"/>
                  <a:pt x="403910" y="1125924"/>
                  <a:pt x="188010" y="1149370"/>
                </a:cubicBezTo>
                <a:cubicBezTo>
                  <a:pt x="-27890" y="1172816"/>
                  <a:pt x="-33751" y="442489"/>
                  <a:pt x="50264" y="273687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E7015C-7B04-5C45-AC64-1AEC881A78C7}"/>
              </a:ext>
            </a:extLst>
          </p:cNvPr>
          <p:cNvCxnSpPr/>
          <p:nvPr/>
        </p:nvCxnSpPr>
        <p:spPr>
          <a:xfrm>
            <a:off x="4724400" y="4994031"/>
            <a:ext cx="2052000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9BE5A6-EEA6-2162-5A8E-CB36BB49726A}"/>
              </a:ext>
            </a:extLst>
          </p:cNvPr>
          <p:cNvCxnSpPr/>
          <p:nvPr/>
        </p:nvCxnSpPr>
        <p:spPr>
          <a:xfrm>
            <a:off x="4724400" y="5601544"/>
            <a:ext cx="2052000" cy="0"/>
          </a:xfrm>
          <a:prstGeom prst="straightConnector1">
            <a:avLst/>
          </a:prstGeom>
          <a:ln w="57150">
            <a:headEnd type="arrow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A39AE6-4BA9-0AEC-0FBD-8BDB3F5B7249}"/>
                  </a:ext>
                </a:extLst>
              </p:cNvPr>
              <p:cNvSpPr txBox="1"/>
              <p:nvPr/>
            </p:nvSpPr>
            <p:spPr>
              <a:xfrm>
                <a:off x="7508478" y="4521665"/>
                <a:ext cx="1025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A39AE6-4BA9-0AEC-0FBD-8BDB3F5B7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478" y="4521665"/>
                <a:ext cx="1025922" cy="276999"/>
              </a:xfrm>
              <a:prstGeom prst="rect">
                <a:avLst/>
              </a:prstGeom>
              <a:blipFill>
                <a:blip r:embed="rId3"/>
                <a:stretch>
                  <a:fillRect l="-2469" t="-4545" r="-8642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5BB212-DA73-3F8B-8474-A8840B553D68}"/>
                  </a:ext>
                </a:extLst>
              </p:cNvPr>
              <p:cNvSpPr txBox="1"/>
              <p:nvPr/>
            </p:nvSpPr>
            <p:spPr>
              <a:xfrm>
                <a:off x="3133842" y="4456283"/>
                <a:ext cx="4475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b="0" dirty="0"/>
                  <a:t>P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5BB212-DA73-3F8B-8474-A8840B553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842" y="4456283"/>
                <a:ext cx="447558" cy="276999"/>
              </a:xfrm>
              <a:prstGeom prst="rect">
                <a:avLst/>
              </a:prstGeom>
              <a:blipFill>
                <a:blip r:embed="rId4"/>
                <a:stretch>
                  <a:fillRect l="-29730" t="-21739" r="-21622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1D0B04-15D1-0BD5-CFC7-5F60D5A19FB9}"/>
                  </a:ext>
                </a:extLst>
              </p:cNvPr>
              <p:cNvSpPr txBox="1"/>
              <p:nvPr/>
            </p:nvSpPr>
            <p:spPr>
              <a:xfrm>
                <a:off x="5267582" y="5778986"/>
                <a:ext cx="731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1D0B04-15D1-0BD5-CFC7-5F60D5A19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582" y="5778986"/>
                <a:ext cx="731290" cy="276999"/>
              </a:xfrm>
              <a:prstGeom prst="rect">
                <a:avLst/>
              </a:prstGeom>
              <a:blipFill>
                <a:blip r:embed="rId5"/>
                <a:stretch>
                  <a:fillRect l="-10169" t="-4545" r="-10169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38D9FC-701C-C71F-1332-DD645C4E720E}"/>
                  </a:ext>
                </a:extLst>
              </p:cNvPr>
              <p:cNvSpPr txBox="1"/>
              <p:nvPr/>
            </p:nvSpPr>
            <p:spPr>
              <a:xfrm>
                <a:off x="5375624" y="4521498"/>
                <a:ext cx="5152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38D9FC-701C-C71F-1332-DD645C4E7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624" y="4521498"/>
                <a:ext cx="515206" cy="276999"/>
              </a:xfrm>
              <a:prstGeom prst="rect">
                <a:avLst/>
              </a:prstGeom>
              <a:blipFill>
                <a:blip r:embed="rId6"/>
                <a:stretch>
                  <a:fillRect l="-17073" t="-4545" r="-17073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63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We choose to represent our data as a series of conditionals 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>
                    <a:latin typeface="Cambria Math" panose="02040503050406030204" pitchFamily="18" charset="0"/>
                  </a:rPr>
                  <a:t>represents the dimension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And model each conditional as a Gaussian distribution</a:t>
                </a:r>
                <a:r>
                  <a:rPr lang="en-GB" b="0" dirty="0"/>
                  <a:t> 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6667" r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6D625393-37FF-7D53-8A87-8E729F11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87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r>
                  <a:rPr lang="en-GB" b="0" dirty="0"/>
                  <a:t>Our conditionals are just a shifted and scaled version of the base distribution (standard normal)</a:t>
                </a:r>
              </a:p>
              <a:p>
                <a:endParaRPr lang="en-GB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are functions of the neural network hyperparameters and so we have to optimize them with some loss function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287ADED5-8F55-C13C-96DA-6BC14F882A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00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211723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b="0" dirty="0"/>
                  <a:t>Minimize the KL divergence between the probability of some samp</a:t>
                </a:r>
                <a:r>
                  <a:rPr lang="en-GB" dirty="0"/>
                  <a:t>les on the </a:t>
                </a:r>
                <a:r>
                  <a:rPr lang="en-GB" b="0" dirty="0"/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dirty="0"/>
                  <a:t> and the true target probability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2117234"/>
              </a:xfrm>
              <a:blipFill>
                <a:blip r:embed="rId2"/>
                <a:stretch>
                  <a:fillRect l="-1010" t="-4790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98D9B26-F3BE-0C08-C87B-C34C6D48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90" y="3863087"/>
            <a:ext cx="6072219" cy="2361419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56FA5DA-7FE7-D565-8BC5-DA14CA5CE8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861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b="0" dirty="0"/>
                  <a:t>Minimize the KL divergence between the probability of some samp</a:t>
                </a:r>
                <a:r>
                  <a:rPr lang="en-GB" dirty="0"/>
                  <a:t>les on the </a:t>
                </a:r>
                <a:r>
                  <a:rPr lang="en-GB" b="0" dirty="0"/>
                  <a:t>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dirty="0"/>
                  <a:t> and the true target probability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−∫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b="0" dirty="0"/>
                  <a:t>The </a:t>
                </a:r>
                <a:r>
                  <a:rPr lang="en-GB" dirty="0"/>
                  <a:t>first </a:t>
                </a:r>
                <a:r>
                  <a:rPr lang="en-GB" b="0" dirty="0"/>
                  <a:t>term is independent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b="0" dirty="0"/>
                  <a:t> so we can ignore it and the last term is just</a:t>
                </a:r>
              </a:p>
              <a:p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3056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FCDA3BC-D1DF-80E4-0426-2389B40791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953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B5B9F-EDA9-548A-4004-336F2CE3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b="0" dirty="0"/>
                  <a:t>To evaluate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b="0" dirty="0"/>
                  <a:t> we use the change of variables formula between the target and the standard normal distribution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unc>
                                    <m:func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b="0" i="0" smtClean="0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b="0" dirty="0"/>
                  <a:t>We give the network a sample on the target distribution and it transforms it into a sample on the base distribution</a:t>
                </a:r>
              </a:p>
              <a:p>
                <a:endParaRPr lang="en-GB" b="0" dirty="0"/>
              </a:p>
              <a:p>
                <a:r>
                  <a:rPr lang="en-GB" dirty="0"/>
                  <a:t>We then evaluate the Jacobian between the base and target and the probability of that sample on the base</a:t>
                </a:r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010" t="-2500" r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274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Normalizing Flows (NFs)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The Jacobian is evaluated across the network</a:t>
                </a:r>
              </a:p>
              <a:p>
                <a:endParaRPr lang="en-GB" dirty="0"/>
              </a:p>
              <a:p>
                <a:r>
                  <a:rPr lang="en-GB" dirty="0"/>
                  <a:t>It accounts for the change in volume between the base and target </a:t>
                </a:r>
              </a:p>
              <a:p>
                <a:endParaRPr lang="en-GB" dirty="0"/>
              </a:p>
              <a:p>
                <a:r>
                  <a:rPr lang="en-GB" dirty="0"/>
                  <a:t>It comes for free from </a:t>
                </a:r>
                <a:r>
                  <a:rPr lang="en-GB" dirty="0" err="1"/>
                  <a:t>tensorflow</a:t>
                </a:r>
                <a:r>
                  <a:rPr lang="en-GB" dirty="0"/>
                  <a:t>/</a:t>
                </a:r>
                <a:r>
                  <a:rPr lang="en-GB" dirty="0" err="1"/>
                  <a:t>pytorch</a:t>
                </a:r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833" r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DF5CD2BB-5CCF-58A8-BC63-35F20F54F5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3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What is Simulation Based Inference?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284636CD-48BD-DB61-A30B-7A4A9E397A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39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Autoencoder for Distribution Estimation (MADE)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47AB1-4674-B7BC-3F75-4F680DC871D7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Bevins et al 2023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9E77DB-E8CF-FB12-CFE0-9ADE52B522E0}"/>
              </a:ext>
            </a:extLst>
          </p:cNvPr>
          <p:cNvGrpSpPr/>
          <p:nvPr/>
        </p:nvGrpSpPr>
        <p:grpSpPr>
          <a:xfrm>
            <a:off x="2964672" y="1690687"/>
            <a:ext cx="6262655" cy="4482000"/>
            <a:chOff x="2964672" y="1196845"/>
            <a:chExt cx="6262655" cy="44795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488B3A-7FE5-8518-2C9F-8CB5B8D7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4672" y="1196845"/>
              <a:ext cx="6262655" cy="446431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27A8DB-7359-DD62-33B0-BF27D523FCB5}"/>
                </a:ext>
              </a:extLst>
            </p:cNvPr>
            <p:cNvSpPr/>
            <p:nvPr/>
          </p:nvSpPr>
          <p:spPr>
            <a:xfrm>
              <a:off x="3892731" y="4872446"/>
              <a:ext cx="1384663" cy="803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198E489F-778F-13A5-DC91-6ED74287CC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818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Masked Autoregressive Flow (MAF)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38372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708440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78508" y="2009280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48576" y="2009279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18469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88537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58605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58605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88537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18469" y="2752355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48401" y="2744686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28673" y="276718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38137" y="2236854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50454" y="221332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049" y="1578158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322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17860" y="1443193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33522" y="317454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44909" y="1627859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30625" y="337969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56F77AC-FC0D-8A09-7037-39ABEC2BAA7A}"/>
              </a:ext>
            </a:extLst>
          </p:cNvPr>
          <p:cNvSpPr txBox="1">
            <a:spLocks/>
          </p:cNvSpPr>
          <p:nvPr/>
        </p:nvSpPr>
        <p:spPr>
          <a:xfrm>
            <a:off x="838200" y="3736453"/>
            <a:ext cx="10054820" cy="2554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Chain a series of MADEs together to get MAFs</a:t>
            </a:r>
          </a:p>
          <a:p>
            <a:endParaRPr lang="en-GB" dirty="0"/>
          </a:p>
          <a:p>
            <a:r>
              <a:rPr lang="en-GB" dirty="0"/>
              <a:t>Idea is that we can learn more complex distributions with more complex architectures</a:t>
            </a:r>
          </a:p>
          <a:p>
            <a:endParaRPr lang="en-GB" dirty="0"/>
          </a:p>
          <a:p>
            <a:r>
              <a:rPr lang="en-GB" dirty="0"/>
              <a:t>Essentially shifting and scaling repeatedly the base distribution</a:t>
            </a:r>
          </a:p>
          <a:p>
            <a:endParaRPr lang="en-GB" dirty="0"/>
          </a:p>
          <a:p>
            <a:r>
              <a:rPr lang="en-GB" dirty="0"/>
              <a:t>The modelled conditionals in each MADE will be slightly different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23F2876-247B-4905-515E-9CD07DFB13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702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But this is just density estimation?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NFs estimate the probability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but what we really want is a posterior distribution i.e.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To do this we use conditional MAFs</a:t>
                </a:r>
              </a:p>
              <a:p>
                <a:endParaRPr lang="en-GB" dirty="0"/>
              </a:p>
              <a:p>
                <a:r>
                  <a:rPr lang="en-GB" dirty="0"/>
                  <a:t>Essentially the transformation (modelled by the network hyperparameters) from samples on the base distribution to the target becomes conditional on the data</a:t>
                </a: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756F77AC-FC0D-8A09-7037-39ABEC2BA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1050"/>
                <a:ext cx="10054820" cy="4719869"/>
              </a:xfrm>
              <a:prstGeom prst="rect">
                <a:avLst/>
              </a:prstGeom>
              <a:blipFill>
                <a:blip r:embed="rId2"/>
                <a:stretch>
                  <a:fillRect l="-1136" t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F03F14B1-080D-373D-FFBC-8D6E332F6B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416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Conditional MADE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12D47-6227-3DBF-AC0F-37100486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035" y="1486797"/>
            <a:ext cx="5982150" cy="4037215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9F0D467B-D2A1-1DEE-9512-4B792295B1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828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Conditional MAF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7E992-42DF-BF65-069C-2841E2F3ED01}"/>
              </a:ext>
            </a:extLst>
          </p:cNvPr>
          <p:cNvSpPr/>
          <p:nvPr/>
        </p:nvSpPr>
        <p:spPr>
          <a:xfrm>
            <a:off x="3325958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814BA-FCC7-420C-9C4F-F9599D8C8EBA}"/>
              </a:ext>
            </a:extLst>
          </p:cNvPr>
          <p:cNvSpPr/>
          <p:nvPr/>
        </p:nvSpPr>
        <p:spPr>
          <a:xfrm>
            <a:off x="4696026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DB54D-A2CE-7AE7-5482-70FC7EBEB585}"/>
              </a:ext>
            </a:extLst>
          </p:cNvPr>
          <p:cNvSpPr/>
          <p:nvPr/>
        </p:nvSpPr>
        <p:spPr>
          <a:xfrm>
            <a:off x="6066094" y="2592143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8FB9F-D9F5-F5FB-D666-150CC5B79FA2}"/>
              </a:ext>
            </a:extLst>
          </p:cNvPr>
          <p:cNvSpPr/>
          <p:nvPr/>
        </p:nvSpPr>
        <p:spPr>
          <a:xfrm>
            <a:off x="7436162" y="2592142"/>
            <a:ext cx="1080097" cy="1080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FE56A2-F11C-11B7-07D4-D128176DA926}"/>
              </a:ext>
            </a:extLst>
          </p:cNvPr>
          <p:cNvCxnSpPr/>
          <p:nvPr/>
        </p:nvCxnSpPr>
        <p:spPr>
          <a:xfrm>
            <a:off x="4406055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26FA-D015-74D0-1EBA-452AD19987D1}"/>
              </a:ext>
            </a:extLst>
          </p:cNvPr>
          <p:cNvCxnSpPr/>
          <p:nvPr/>
        </p:nvCxnSpPr>
        <p:spPr>
          <a:xfrm>
            <a:off x="5776123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1ABB7-63CD-2E4E-9616-9AD7CC81DAA6}"/>
              </a:ext>
            </a:extLst>
          </p:cNvPr>
          <p:cNvCxnSpPr/>
          <p:nvPr/>
        </p:nvCxnSpPr>
        <p:spPr>
          <a:xfrm>
            <a:off x="7146191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2D087-4E34-114B-48A2-ACFFB194D9D2}"/>
              </a:ext>
            </a:extLst>
          </p:cNvPr>
          <p:cNvCxnSpPr>
            <a:cxnSpLocks/>
          </p:cNvCxnSpPr>
          <p:nvPr/>
        </p:nvCxnSpPr>
        <p:spPr>
          <a:xfrm flipH="1">
            <a:off x="7146191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30943-1EB1-8539-D13C-3DF0849CFCB3}"/>
              </a:ext>
            </a:extLst>
          </p:cNvPr>
          <p:cNvCxnSpPr>
            <a:cxnSpLocks/>
          </p:cNvCxnSpPr>
          <p:nvPr/>
        </p:nvCxnSpPr>
        <p:spPr>
          <a:xfrm flipH="1">
            <a:off x="5776123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191A1-B6B6-3EB8-D59D-5E3415BD3F83}"/>
              </a:ext>
            </a:extLst>
          </p:cNvPr>
          <p:cNvCxnSpPr>
            <a:cxnSpLocks/>
          </p:cNvCxnSpPr>
          <p:nvPr/>
        </p:nvCxnSpPr>
        <p:spPr>
          <a:xfrm flipH="1">
            <a:off x="4406055" y="3335218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9C81FB-6DFC-56C6-802C-16753F4DFB41}"/>
              </a:ext>
            </a:extLst>
          </p:cNvPr>
          <p:cNvCxnSpPr>
            <a:cxnSpLocks/>
          </p:cNvCxnSpPr>
          <p:nvPr/>
        </p:nvCxnSpPr>
        <p:spPr>
          <a:xfrm flipH="1">
            <a:off x="3035987" y="3327549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E82EF0-E2E9-0690-93C1-81679E5D6363}"/>
              </a:ext>
            </a:extLst>
          </p:cNvPr>
          <p:cNvCxnSpPr>
            <a:cxnSpLocks/>
          </p:cNvCxnSpPr>
          <p:nvPr/>
        </p:nvCxnSpPr>
        <p:spPr>
          <a:xfrm flipH="1">
            <a:off x="8516259" y="335005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9C9835-302B-42F2-E607-F1BE37F4574B}"/>
              </a:ext>
            </a:extLst>
          </p:cNvPr>
          <p:cNvCxnSpPr/>
          <p:nvPr/>
        </p:nvCxnSpPr>
        <p:spPr>
          <a:xfrm>
            <a:off x="8525723" y="2819717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5317F-77AE-1819-514E-864B95BBD567}"/>
              </a:ext>
            </a:extLst>
          </p:cNvPr>
          <p:cNvCxnSpPr/>
          <p:nvPr/>
        </p:nvCxnSpPr>
        <p:spPr>
          <a:xfrm>
            <a:off x="3038040" y="2796192"/>
            <a:ext cx="2899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A5E88F5C-314C-F57F-BEF0-820B275D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635" y="2161021"/>
            <a:ext cx="2193165" cy="17882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4F3483-152F-2724-ECB5-FB5B8C98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53" y="2265348"/>
            <a:ext cx="2065216" cy="16839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BF47A4-02BF-9E98-2B9C-BED7A26D93E7}"/>
              </a:ext>
            </a:extLst>
          </p:cNvPr>
          <p:cNvSpPr txBox="1"/>
          <p:nvPr/>
        </p:nvSpPr>
        <p:spPr>
          <a:xfrm>
            <a:off x="4905446" y="1359350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1FDB9-2D44-F7B4-4F1C-DC041E435656}"/>
              </a:ext>
            </a:extLst>
          </p:cNvPr>
          <p:cNvSpPr txBox="1"/>
          <p:nvPr/>
        </p:nvSpPr>
        <p:spPr>
          <a:xfrm>
            <a:off x="5908343" y="443029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227AFF-0F67-C646-7A72-08E8196D487A}"/>
              </a:ext>
            </a:extLst>
          </p:cNvPr>
          <p:cNvCxnSpPr>
            <a:stCxn id="31" idx="3"/>
          </p:cNvCxnSpPr>
          <p:nvPr/>
        </p:nvCxnSpPr>
        <p:spPr>
          <a:xfrm>
            <a:off x="5832495" y="1544016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553935-ABDD-B445-AD11-FFC9C745164F}"/>
              </a:ext>
            </a:extLst>
          </p:cNvPr>
          <p:cNvCxnSpPr>
            <a:cxnSpLocks/>
          </p:cNvCxnSpPr>
          <p:nvPr/>
        </p:nvCxnSpPr>
        <p:spPr>
          <a:xfrm flipH="1">
            <a:off x="4905446" y="4635447"/>
            <a:ext cx="914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/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F9E24E-FC10-1B0A-24E5-8FEE14D17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270" y="1953158"/>
                <a:ext cx="3638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/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17624-9508-C8B8-346B-040190ECA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239" y="3956697"/>
                <a:ext cx="4045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65063C-3D41-56DA-6EE1-5B9BC3F892FE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7976211" y="2322490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/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56DFD4-6992-3E47-FD5E-3E6A4F97B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877" y="1970364"/>
                <a:ext cx="3638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B9A4EE-5F0B-3F01-3F8F-077A030A32B2}"/>
              </a:ext>
            </a:extLst>
          </p:cNvPr>
          <p:cNvCxnSpPr>
            <a:stCxn id="38" idx="2"/>
          </p:cNvCxnSpPr>
          <p:nvPr/>
        </p:nvCxnSpPr>
        <p:spPr>
          <a:xfrm>
            <a:off x="6603818" y="233969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/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1EC8D5-F743-73A7-36C6-BE5F9CE38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952" y="1975746"/>
                <a:ext cx="36388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0E6D0F-67B4-6B7F-FACD-6E9BDE09F7F5}"/>
              </a:ext>
            </a:extLst>
          </p:cNvPr>
          <p:cNvCxnSpPr>
            <a:stCxn id="40" idx="2"/>
          </p:cNvCxnSpPr>
          <p:nvPr/>
        </p:nvCxnSpPr>
        <p:spPr>
          <a:xfrm>
            <a:off x="5185893" y="2345078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/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E3654D-CCE8-F04C-F258-74D24DA09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934" y="1973884"/>
                <a:ext cx="3638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269A8A-DECF-4EB3-48B9-B3246CDD6286}"/>
              </a:ext>
            </a:extLst>
          </p:cNvPr>
          <p:cNvCxnSpPr>
            <a:stCxn id="42" idx="2"/>
          </p:cNvCxnSpPr>
          <p:nvPr/>
        </p:nvCxnSpPr>
        <p:spPr>
          <a:xfrm>
            <a:off x="3867875" y="2343216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798998-3082-4E34-942A-63A9D3536390}"/>
              </a:ext>
            </a:extLst>
          </p:cNvPr>
          <p:cNvCxnSpPr>
            <a:cxnSpLocks/>
          </p:cNvCxnSpPr>
          <p:nvPr/>
        </p:nvCxnSpPr>
        <p:spPr>
          <a:xfrm flipV="1">
            <a:off x="7976211" y="3679642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/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6CC630-D83F-F69A-AE7B-E7717F276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618" y="3948948"/>
                <a:ext cx="4045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63F339-E8E3-1487-04B4-AA07E2C95E17}"/>
              </a:ext>
            </a:extLst>
          </p:cNvPr>
          <p:cNvCxnSpPr>
            <a:cxnSpLocks/>
          </p:cNvCxnSpPr>
          <p:nvPr/>
        </p:nvCxnSpPr>
        <p:spPr>
          <a:xfrm flipV="1">
            <a:off x="6572590" y="36718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/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F096E9-5139-7EE4-DC58-17B03BFA2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079" y="3949294"/>
                <a:ext cx="40459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2C18D-71A1-CF6F-6290-309071CB08E7}"/>
              </a:ext>
            </a:extLst>
          </p:cNvPr>
          <p:cNvCxnSpPr>
            <a:cxnSpLocks/>
          </p:cNvCxnSpPr>
          <p:nvPr/>
        </p:nvCxnSpPr>
        <p:spPr>
          <a:xfrm flipV="1">
            <a:off x="5225051" y="3672239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/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1185EB-45F8-2537-1509-8D023739E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000" y="3959448"/>
                <a:ext cx="40459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F34CF98-E462-AB4C-4F45-D02E1FC1347B}"/>
              </a:ext>
            </a:extLst>
          </p:cNvPr>
          <p:cNvCxnSpPr>
            <a:cxnSpLocks/>
          </p:cNvCxnSpPr>
          <p:nvPr/>
        </p:nvCxnSpPr>
        <p:spPr>
          <a:xfrm flipV="1">
            <a:off x="3823972" y="3682393"/>
            <a:ext cx="0" cy="269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/>
              <p:nvPr/>
            </p:nvSpPr>
            <p:spPr>
              <a:xfrm>
                <a:off x="1426682" y="4036210"/>
                <a:ext cx="1066509" cy="972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US" dirty="0"/>
                  <a:t>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B1778-AE1F-2BA0-D3E7-B5CDCB025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682" y="4036210"/>
                <a:ext cx="1066509" cy="972830"/>
              </a:xfrm>
              <a:prstGeom prst="rect">
                <a:avLst/>
              </a:prstGeom>
              <a:blipFill>
                <a:blip r:embed="rId12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21077B0-2BA3-46A3-406F-E5F264EFA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0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0506E-0D6E-0999-4AAA-E74FAEBC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643" y="1165224"/>
            <a:ext cx="3580858" cy="263273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Think again about sky-averaged 21-cm Cosmology</a:t>
            </a:r>
          </a:p>
          <a:p>
            <a:endParaRPr lang="en-GB" dirty="0"/>
          </a:p>
          <a:p>
            <a:r>
              <a:rPr lang="en-GB" dirty="0"/>
              <a:t>Transforming a 3D space of Amplitude, central redshift and width</a:t>
            </a:r>
          </a:p>
          <a:p>
            <a:endParaRPr lang="en-GB" dirty="0"/>
          </a:p>
          <a:p>
            <a:r>
              <a:rPr lang="en-GB" dirty="0"/>
              <a:t>No noise for simplicity</a:t>
            </a:r>
          </a:p>
          <a:p>
            <a:endParaRPr lang="en-GB" dirty="0"/>
          </a:p>
          <a:p>
            <a:r>
              <a:rPr lang="en-GB" dirty="0"/>
              <a:t>Conditioned on 100D data space!!</a:t>
            </a:r>
          </a:p>
          <a:p>
            <a:endParaRPr lang="en-GB" dirty="0"/>
          </a:p>
          <a:p>
            <a:r>
              <a:rPr lang="en-GB" dirty="0"/>
              <a:t>Need to do some compression</a:t>
            </a:r>
          </a:p>
        </p:txBody>
      </p:sp>
      <p:pic>
        <p:nvPicPr>
          <p:cNvPr id="24" name="Picture 23" descr="A graph with colored lines&#10;&#10;Description automatically generated">
            <a:extLst>
              <a:ext uri="{FF2B5EF4-FFF2-40B4-BE49-F238E27FC236}">
                <a16:creationId xmlns:a16="http://schemas.microsoft.com/office/drawing/2014/main" id="{23926E12-2477-4129-2714-5E6CFDEEB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93" y="3658184"/>
            <a:ext cx="3580858" cy="2632735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3E8DFB73-AD58-A4B7-07A2-ADE78292B3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49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36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 code on </a:t>
            </a:r>
            <a:r>
              <a:rPr lang="en-GB" dirty="0">
                <a:hlinkClick r:id="rId2"/>
              </a:rPr>
              <a:t>https://github.com/htjb/Talks</a:t>
            </a:r>
            <a:endParaRPr lang="en-GB" dirty="0"/>
          </a:p>
          <a:p>
            <a:endParaRPr lang="en-GB" dirty="0"/>
          </a:p>
          <a:p>
            <a:r>
              <a:rPr lang="en-GB" dirty="0"/>
              <a:t>Quite non-trivial </a:t>
            </a:r>
            <a:r>
              <a:rPr lang="en-GB" dirty="0" err="1"/>
              <a:t>tensorflow</a:t>
            </a:r>
            <a:r>
              <a:rPr lang="en-GB" dirty="0"/>
              <a:t> set up but hopefully the basic idea is clear</a:t>
            </a:r>
          </a:p>
          <a:p>
            <a:endParaRPr lang="en-GB" dirty="0"/>
          </a:p>
          <a:p>
            <a:r>
              <a:rPr lang="en-GB" dirty="0"/>
              <a:t>We have to do the usual tricks normalising our parameter and data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D6A5A-BBC4-B735-35D2-47C946AA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0619"/>
            <a:ext cx="5791411" cy="3653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C04934-D526-B063-2632-1B7935399A26}"/>
              </a:ext>
            </a:extLst>
          </p:cNvPr>
          <p:cNvSpPr txBox="1"/>
          <p:nvPr/>
        </p:nvSpPr>
        <p:spPr>
          <a:xfrm>
            <a:off x="9268348" y="5702891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Bevins et al 2023</a:t>
            </a:r>
            <a:endParaRPr lang="en-US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503EA8F5-8BA3-317E-D3BC-B2A9DC23C1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44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train on pairs of parameters and simulated data</a:t>
            </a:r>
          </a:p>
          <a:p>
            <a:endParaRPr lang="en-GB" dirty="0"/>
          </a:p>
          <a:p>
            <a:r>
              <a:rPr lang="en-GB" dirty="0"/>
              <a:t>But once trained we pass the network samples from the base distribution and the observed data</a:t>
            </a:r>
          </a:p>
          <a:p>
            <a:endParaRPr lang="en-GB" dirty="0"/>
          </a:p>
          <a:p>
            <a:r>
              <a:rPr lang="en-GB" dirty="0"/>
              <a:t>Returns a posterior distribution!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15A77E-B493-4C13-93F5-6CC80F8D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0" y="1735499"/>
            <a:ext cx="5270500" cy="4114800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E71ECB98-2B43-45C6-436F-BE62186BD5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66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4" y="3850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38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4CC9CA-0264-AC4B-2020-8F58FDFEE94D}"/>
              </a:ext>
            </a:extLst>
          </p:cNvPr>
          <p:cNvSpPr txBox="1">
            <a:spLocks/>
          </p:cNvSpPr>
          <p:nvPr/>
        </p:nvSpPr>
        <p:spPr>
          <a:xfrm>
            <a:off x="838200" y="1571050"/>
            <a:ext cx="5317123" cy="4719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Once trained the NPEs are very fast</a:t>
            </a:r>
          </a:p>
          <a:p>
            <a:endParaRPr lang="en-GB" dirty="0"/>
          </a:p>
          <a:p>
            <a:r>
              <a:rPr lang="en-GB" dirty="0"/>
              <a:t>They are amortized so we can show them another observation and recover a posterior</a:t>
            </a:r>
          </a:p>
          <a:p>
            <a:endParaRPr lang="en-GB" dirty="0"/>
          </a:p>
          <a:p>
            <a:r>
              <a:rPr lang="en-GB" dirty="0"/>
              <a:t>But we have to be confident that our observation is well represented by the simulations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33CCE-2A52-89B8-6BCF-B569D6647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778" y="2001484"/>
            <a:ext cx="5270500" cy="4064000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3D487450-0FB0-7E9B-F427-23D34951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5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Neural Ratio Estimation (NRE)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39</a:t>
            </a:fld>
            <a:endParaRPr lang="en-US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909A53A6-32F4-8B19-6564-5C417408E3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47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not emulate the likelihood?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6379"/>
            <a:ext cx="10515600" cy="34705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last lecture I discussed how the likelihood defines the noise distribution we expect in our data</a:t>
            </a:r>
          </a:p>
          <a:p>
            <a:endParaRPr lang="en-US" dirty="0"/>
          </a:p>
          <a:p>
            <a:r>
              <a:rPr lang="en-US" dirty="0"/>
              <a:t>But often this is hard to know and approximations like the above Gaussian don’t really describe our data well</a:t>
            </a:r>
          </a:p>
          <a:p>
            <a:endParaRPr lang="en-US" dirty="0"/>
          </a:p>
          <a:p>
            <a:r>
              <a:rPr lang="en-US" dirty="0"/>
              <a:t>We looked at emulating the model describing our data but we can also think about emulating our likelihood function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/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F937-3D71-EB14-FD5F-7FC359F2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690688"/>
                <a:ext cx="8808720" cy="896207"/>
              </a:xfrm>
              <a:prstGeom prst="rect">
                <a:avLst/>
              </a:prstGeom>
              <a:blipFill>
                <a:blip r:embed="rId2"/>
                <a:stretch>
                  <a:fillRect t="-147222" b="-20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926F49B-0451-3F56-EDC7-0EA716E8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186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NRE?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NREs are an alternative to ABC and NPE and work by predicting ratios of densities</a:t>
                </a:r>
              </a:p>
              <a:p>
                <a:endParaRPr lang="en-GB" dirty="0"/>
              </a:p>
              <a:p>
                <a:r>
                  <a:rPr lang="en-GB" dirty="0"/>
                  <a:t>Typically, we set NREs up to give us the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We can sample over our NRE and multiply the ratio with a prior probability to recover a properly normalised posterior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1136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6CCF5B40-965D-0C73-CDA0-6495FDD907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87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NREs are essentially classifiers</a:t>
                </a:r>
              </a:p>
              <a:p>
                <a:endParaRPr lang="en-GB" dirty="0"/>
              </a:p>
              <a:p>
                <a:r>
                  <a:rPr lang="en-GB" dirty="0"/>
                  <a:t>We train with pairs of data and parameters that go together with a label (probability) of 1 and pairs that do not go together with label 0</a:t>
                </a:r>
              </a:p>
              <a:p>
                <a:endParaRPr lang="en-GB" dirty="0"/>
              </a:p>
              <a:p>
                <a:r>
                  <a:rPr lang="en-GB" dirty="0"/>
                  <a:t>Use a binary cross entropy loss function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1 −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 (0)</m:t>
                    </m:r>
                  </m:oMath>
                </a14:m>
                <a:r>
                  <a:rPr lang="en-GB" dirty="0"/>
                  <a:t> for matched (mis-matched) data and parameters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is the predicted probability that the data goes together or not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3056" b="-1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2E6497B6-51D2-2583-7EFA-CC564F18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57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7805B-AD44-3C95-711F-D15BB12A90A6}"/>
              </a:ext>
            </a:extLst>
          </p:cNvPr>
          <p:cNvSpPr/>
          <p:nvPr/>
        </p:nvSpPr>
        <p:spPr>
          <a:xfrm>
            <a:off x="3066881" y="1885444"/>
            <a:ext cx="202301" cy="21929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D06B71-D102-1B96-E1D1-0F47CB3469EB}"/>
              </a:ext>
            </a:extLst>
          </p:cNvPr>
          <p:cNvSpPr/>
          <p:nvPr/>
        </p:nvSpPr>
        <p:spPr>
          <a:xfrm>
            <a:off x="3066881" y="4345423"/>
            <a:ext cx="202301" cy="13985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41325D-1887-021A-49A4-00334B273C0A}"/>
              </a:ext>
            </a:extLst>
          </p:cNvPr>
          <p:cNvSpPr/>
          <p:nvPr/>
        </p:nvSpPr>
        <p:spPr>
          <a:xfrm>
            <a:off x="3836299" y="2125324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1C3EA0-673A-F792-03ED-DF984A5EF9D7}"/>
              </a:ext>
            </a:extLst>
          </p:cNvPr>
          <p:cNvSpPr/>
          <p:nvPr/>
        </p:nvSpPr>
        <p:spPr>
          <a:xfrm>
            <a:off x="4504566" y="2125324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97520B-42EB-B36B-D0E5-FCA9D9397409}"/>
              </a:ext>
            </a:extLst>
          </p:cNvPr>
          <p:cNvSpPr/>
          <p:nvPr/>
        </p:nvSpPr>
        <p:spPr>
          <a:xfrm>
            <a:off x="5172833" y="2141508"/>
            <a:ext cx="202301" cy="3280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B29F7B-DBF0-E031-2E8D-312D557276AB}"/>
              </a:ext>
            </a:extLst>
          </p:cNvPr>
          <p:cNvSpPr/>
          <p:nvPr/>
        </p:nvSpPr>
        <p:spPr>
          <a:xfrm>
            <a:off x="5994849" y="2527320"/>
            <a:ext cx="202301" cy="25085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5A943D-774F-0C8C-9CD3-3A5FC8EBDB18}"/>
              </a:ext>
            </a:extLst>
          </p:cNvPr>
          <p:cNvSpPr/>
          <p:nvPr/>
        </p:nvSpPr>
        <p:spPr>
          <a:xfrm>
            <a:off x="6637491" y="2536180"/>
            <a:ext cx="202301" cy="25085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B409AC-D70D-A3EC-46F1-99A874C59DFD}"/>
              </a:ext>
            </a:extLst>
          </p:cNvPr>
          <p:cNvSpPr/>
          <p:nvPr/>
        </p:nvSpPr>
        <p:spPr>
          <a:xfrm>
            <a:off x="7262601" y="3646380"/>
            <a:ext cx="202301" cy="2704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6D48E-C26C-D8DD-B0B0-5B2F6CF50316}"/>
                  </a:ext>
                </a:extLst>
              </p:cNvPr>
              <p:cNvSpPr txBox="1"/>
              <p:nvPr/>
            </p:nvSpPr>
            <p:spPr>
              <a:xfrm>
                <a:off x="1122154" y="2734195"/>
                <a:ext cx="1834156" cy="283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Simulations/Data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6D48E-C26C-D8DD-B0B0-5B2F6CF5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54" y="2734195"/>
                <a:ext cx="1834156" cy="283860"/>
              </a:xfrm>
              <a:prstGeom prst="rect">
                <a:avLst/>
              </a:prstGeom>
              <a:blipFill>
                <a:blip r:embed="rId2"/>
                <a:stretch>
                  <a:fillRect l="-7586" t="-21739" r="-3448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810E9A-A9FE-2825-9D0C-43C1708AFC3D}"/>
                  </a:ext>
                </a:extLst>
              </p:cNvPr>
              <p:cNvSpPr txBox="1"/>
              <p:nvPr/>
            </p:nvSpPr>
            <p:spPr>
              <a:xfrm>
                <a:off x="1628089" y="4752561"/>
                <a:ext cx="1438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810E9A-A9FE-2825-9D0C-43C1708AF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089" y="4752561"/>
                <a:ext cx="1438792" cy="369332"/>
              </a:xfrm>
              <a:prstGeom prst="rect">
                <a:avLst/>
              </a:prstGeom>
              <a:blipFill>
                <a:blip r:embed="rId3"/>
                <a:stretch>
                  <a:fillRect l="-350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BD51CE2-215C-3183-4833-7E2F848ECAB0}"/>
              </a:ext>
            </a:extLst>
          </p:cNvPr>
          <p:cNvSpPr txBox="1"/>
          <p:nvPr/>
        </p:nvSpPr>
        <p:spPr>
          <a:xfrm>
            <a:off x="7768354" y="3458418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that the data</a:t>
            </a:r>
          </a:p>
          <a:p>
            <a:r>
              <a:rPr lang="en-US" dirty="0"/>
              <a:t>came from the parameters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AEC6838C-9E05-A8E3-0B43-7A3C269C52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404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We can interpret exponential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>
                    <a:latin typeface="Cambria Math" panose="02040503050406030204" pitchFamily="18" charset="0"/>
                  </a:rPr>
                  <a:t>as</a:t>
                </a:r>
              </a:p>
              <a:p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Which is the ratio of the probability that the simulation and parameters are from the joint distribution or are independent</a:t>
                </a:r>
              </a:p>
              <a:p>
                <a:endParaRPr lang="en-GB" dirty="0"/>
              </a:p>
              <a:p>
                <a:r>
                  <a:rPr lang="en-GB" dirty="0"/>
                  <a:t>We can express this in more familiar language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250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DCE4CF78-73D8-2BE9-06A6-22178B5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10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As a classification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The network learns what kind of data different sets of parameters produce</a:t>
                </a:r>
              </a:p>
              <a:p>
                <a:endParaRPr lang="en-GB" dirty="0"/>
              </a:p>
              <a:p>
                <a:r>
                  <a:rPr lang="en-GB" dirty="0"/>
                  <a:t>We then feed the network the real data that we have observed and samples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from a prior to recover a posterior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Watch out some python packages implement their own sampling algorithms!</a:t>
                </a:r>
              </a:p>
              <a:p>
                <a:endParaRPr lang="en-GB" dirty="0"/>
              </a:p>
              <a:p>
                <a:r>
                  <a:rPr lang="en-GB" dirty="0"/>
                  <a:t>NREs are amortized like NPEs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10054820" cy="4562954"/>
              </a:xfrm>
              <a:blipFill>
                <a:blip r:embed="rId2"/>
                <a:stretch>
                  <a:fillRect l="-884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92B16C2D-FA6B-E8AC-164E-FA564B98D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830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/>
                  <a:t>Lets do the same example again</a:t>
                </a:r>
              </a:p>
              <a:p>
                <a:endParaRPr lang="en-GB" dirty="0"/>
              </a:p>
              <a:p>
                <a:r>
                  <a:rPr lang="en-GB" dirty="0"/>
                  <a:t>Generate a set of example signals with matching parameters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and assign them a label of 1</a:t>
                </a:r>
              </a:p>
              <a:p>
                <a:endParaRPr lang="en-GB" dirty="0"/>
              </a:p>
              <a:p>
                <a:r>
                  <a:rPr lang="en-GB" dirty="0"/>
                  <a:t>Shuffle the parameters and signals so that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̃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/>
                  <a:t> with label 0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No data compression here (although it is often needed)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  <a:blipFill>
                <a:blip r:embed="rId2"/>
                <a:stretch>
                  <a:fillRect l="-1790" t="-3611" r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5F4E7AF-AE93-2AE5-35EE-07BE439D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08" y="1183635"/>
            <a:ext cx="3580858" cy="2632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627A9-D77F-D6A7-A788-2F35E8A94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942" y="3816370"/>
            <a:ext cx="3079316" cy="2435459"/>
          </a:xfrm>
          <a:prstGeom prst="rect">
            <a:avLst/>
          </a:prstGeom>
        </p:spPr>
      </p:pic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792E7546-F548-8207-9B8D-29BB8E92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68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Example: 21cm Cosmology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Train the NRE</a:t>
                </a:r>
              </a:p>
              <a:p>
                <a:endParaRPr lang="en-GB" dirty="0"/>
              </a:p>
              <a:p>
                <a:r>
                  <a:rPr lang="en-GB" dirty="0"/>
                  <a:t>Sample a prior and evaluate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using the NRE</a:t>
                </a:r>
              </a:p>
              <a:p>
                <a:endParaRPr lang="en-GB" dirty="0"/>
              </a:p>
              <a:p>
                <a:r>
                  <a:rPr lang="en-GB" dirty="0"/>
                  <a:t>Here I am just sampling uniformly across the prior</a:t>
                </a:r>
              </a:p>
              <a:p>
                <a:endParaRPr lang="en-GB" dirty="0"/>
              </a:p>
              <a:p>
                <a:r>
                  <a:rPr lang="en-GB" dirty="0"/>
                  <a:t>But really want to wrap this inside an NS or MCMC implementation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75089-E0CA-BAAB-8119-D759BDD7D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9"/>
                <a:ext cx="5673064" cy="4562954"/>
              </a:xfrm>
              <a:blipFill>
                <a:blip r:embed="rId2"/>
                <a:stretch>
                  <a:fillRect l="-2013" t="-3056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BCDEA23-A03B-C576-1878-3F26BFD3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584" y="1116917"/>
            <a:ext cx="2978142" cy="2237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8B091-BEC9-69F0-0335-FB484B782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441" y="3269984"/>
            <a:ext cx="3626802" cy="2906979"/>
          </a:xfrm>
          <a:prstGeom prst="rect">
            <a:avLst/>
          </a:prstGeom>
        </p:spPr>
      </p:pic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73E99B5B-45E1-EE66-E5FB-57196D3E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490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47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BEF653C-4CA1-3420-05BE-697A4434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35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054820" cy="4562954"/>
          </a:xfrm>
        </p:spPr>
        <p:txBody>
          <a:bodyPr>
            <a:normAutofit/>
          </a:bodyPr>
          <a:lstStyle/>
          <a:p>
            <a:r>
              <a:rPr lang="en-GB" dirty="0"/>
              <a:t>A growing field of interest</a:t>
            </a:r>
          </a:p>
          <a:p>
            <a:endParaRPr lang="en-GB" dirty="0"/>
          </a:p>
          <a:p>
            <a:r>
              <a:rPr lang="en-GB" dirty="0"/>
              <a:t>Advantageous when we cannot analytically write a likelihood function</a:t>
            </a:r>
          </a:p>
          <a:p>
            <a:endParaRPr lang="en-GB" dirty="0"/>
          </a:p>
          <a:p>
            <a:r>
              <a:rPr lang="en-GB" dirty="0"/>
              <a:t>But strongly dependent on the accuracy of our simulations</a:t>
            </a:r>
          </a:p>
          <a:p>
            <a:endParaRPr lang="en-GB" dirty="0"/>
          </a:p>
          <a:p>
            <a:r>
              <a:rPr lang="en-GB" dirty="0"/>
              <a:t>We are still learning about how SBI methods scale to higher dimensions and cope with model misspecification</a:t>
            </a:r>
          </a:p>
          <a:p>
            <a:endParaRPr lang="en-GB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15993AC-39B8-894F-9A4E-2B82F288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74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Join the research group!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49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5089-E0CA-BAAB-8119-D759BDD7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943089" cy="4562954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You’ve heard a lot from a lot of people during this course!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 are always interested in prospective PhD students</a:t>
            </a:r>
          </a:p>
          <a:p>
            <a:endParaRPr lang="en-GB" dirty="0"/>
          </a:p>
          <a:p>
            <a:r>
              <a:rPr lang="en-GB" dirty="0"/>
              <a:t>The group works on a diverse range of topics so hopefully we are doing something that interests you!</a:t>
            </a:r>
          </a:p>
          <a:p>
            <a:endParaRPr lang="en-GB" dirty="0"/>
          </a:p>
          <a:p>
            <a:r>
              <a:rPr lang="en-GB" dirty="0"/>
              <a:t>Related opportunities in Will Handley’s Group (Cavendish/</a:t>
            </a:r>
            <a:r>
              <a:rPr lang="en-GB" dirty="0" err="1"/>
              <a:t>Kavli</a:t>
            </a:r>
            <a:r>
              <a:rPr lang="en-GB" dirty="0"/>
              <a:t>) and Anastasia </a:t>
            </a:r>
            <a:r>
              <a:rPr lang="en-GB" dirty="0" err="1"/>
              <a:t>Fialkov’s</a:t>
            </a:r>
            <a:r>
              <a:rPr lang="en-GB" dirty="0"/>
              <a:t> Group (</a:t>
            </a:r>
            <a:r>
              <a:rPr lang="en-GB" dirty="0" err="1"/>
              <a:t>IoA</a:t>
            </a:r>
            <a:r>
              <a:rPr lang="en-GB" dirty="0"/>
              <a:t>/</a:t>
            </a:r>
            <a:r>
              <a:rPr lang="en-GB" dirty="0" err="1"/>
              <a:t>Kavli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Remember there are code examples at </a:t>
            </a:r>
            <a:r>
              <a:rPr lang="en-GB" dirty="0">
                <a:hlinkClick r:id="rId2"/>
              </a:rPr>
              <a:t>https://github.com/htjb/Talks/tree/master/Lectures/MPhil_Data_Intensive_Science_Lectures</a:t>
            </a:r>
            <a:endParaRPr lang="en-GB" dirty="0"/>
          </a:p>
          <a:p>
            <a:endParaRPr lang="en-GB" dirty="0"/>
          </a:p>
        </p:txBody>
      </p:sp>
      <p:pic>
        <p:nvPicPr>
          <p:cNvPr id="8" name="Picture 7" descr="A colorful wav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85E42DCC-6CB2-8A3B-FD8C-A6EEA4D7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556" y="986649"/>
            <a:ext cx="3301666" cy="3053038"/>
          </a:xfrm>
          <a:prstGeom prst="rect">
            <a:avLst/>
          </a:prstGeom>
        </p:spPr>
      </p:pic>
      <p:pic>
        <p:nvPicPr>
          <p:cNvPr id="10" name="Picture 9" descr="A qr code with black squares&#10;&#10;Description automatically generated">
            <a:extLst>
              <a:ext uri="{FF2B5EF4-FFF2-40B4-BE49-F238E27FC236}">
                <a16:creationId xmlns:a16="http://schemas.microsoft.com/office/drawing/2014/main" id="{D45ECA60-5564-1D09-DCFC-598B4A9F7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398" y="4219074"/>
            <a:ext cx="1744617" cy="1762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845ACC-2538-81D4-99D8-3E2A9DF86DB6}"/>
              </a:ext>
            </a:extLst>
          </p:cNvPr>
          <p:cNvSpPr txBox="1"/>
          <p:nvPr/>
        </p:nvSpPr>
        <p:spPr>
          <a:xfrm>
            <a:off x="7135892" y="3849742"/>
            <a:ext cx="135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Eloy’s Group</a:t>
            </a:r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79A3E30-23B6-3227-DACF-E5584C0EF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064" y="1991792"/>
            <a:ext cx="1690951" cy="1678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16D8F-4BBE-93D6-9ABA-F3C2560B0726}"/>
              </a:ext>
            </a:extLst>
          </p:cNvPr>
          <p:cNvSpPr txBox="1"/>
          <p:nvPr/>
        </p:nvSpPr>
        <p:spPr>
          <a:xfrm>
            <a:off x="7018125" y="1426381"/>
            <a:ext cx="1564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Will Handley’s </a:t>
            </a:r>
          </a:p>
          <a:p>
            <a:pPr algn="ctr"/>
            <a:r>
              <a:rPr lang="en-US" dirty="0"/>
              <a:t>Group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7DC58A52-050C-CA79-20D3-059915ED9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  <p:pic>
        <p:nvPicPr>
          <p:cNvPr id="13" name="Picture 12" descr="A qr code with a few squares&#10;&#10;AI-generated content may be incorrect.">
            <a:extLst>
              <a:ext uri="{FF2B5EF4-FFF2-40B4-BE49-F238E27FC236}">
                <a16:creationId xmlns:a16="http://schemas.microsoft.com/office/drawing/2014/main" id="{E9899A07-7273-7457-A177-002EEF15B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215" y="4593684"/>
            <a:ext cx="1762666" cy="17626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D5A707-B432-A6A3-FABF-FE223E49BAEF}"/>
              </a:ext>
            </a:extLst>
          </p:cNvPr>
          <p:cNvSpPr txBox="1"/>
          <p:nvPr/>
        </p:nvSpPr>
        <p:spPr>
          <a:xfrm>
            <a:off x="9138600" y="4091132"/>
            <a:ext cx="1771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Anastasia </a:t>
            </a:r>
            <a:r>
              <a:rPr lang="en-US" dirty="0" err="1"/>
              <a:t>Fialkov</a:t>
            </a:r>
            <a:endParaRPr lang="en-US" dirty="0"/>
          </a:p>
          <a:p>
            <a:pPr algn="ctr"/>
            <a:r>
              <a:rPr lang="en-US" dirty="0"/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327711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Sometimes referred to as Likelihood-free Inference (not a good name)</a:t>
            </a:r>
          </a:p>
          <a:p>
            <a:endParaRPr lang="en-US" dirty="0"/>
          </a:p>
          <a:p>
            <a:r>
              <a:rPr lang="en-US" dirty="0"/>
              <a:t>Or Implicit likelihood inference (a better name)</a:t>
            </a:r>
          </a:p>
          <a:p>
            <a:endParaRPr lang="en-US" dirty="0"/>
          </a:p>
          <a:p>
            <a:r>
              <a:rPr lang="en-US" dirty="0"/>
              <a:t>The idea is to learn an approximation for the likelihood or indeed the posterior via simulations of the data</a:t>
            </a:r>
          </a:p>
          <a:p>
            <a:endParaRPr lang="en-US" dirty="0"/>
          </a:p>
          <a:p>
            <a:r>
              <a:rPr lang="en-US" dirty="0"/>
              <a:t>Simulations here includes the physics we are interested in, and contaminating signals, the noise and the impact of the instrument we are observing with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5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88E0F7F-0C67-9802-6A13-7B11687159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8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/>
          </a:bodyPr>
          <a:lstStyle/>
          <a:p>
            <a:r>
              <a:rPr lang="en-US" dirty="0"/>
              <a:t>A number of different Simulation-Based inference algorithms</a:t>
            </a:r>
          </a:p>
          <a:p>
            <a:endParaRPr lang="en-US" dirty="0"/>
          </a:p>
          <a:p>
            <a:r>
              <a:rPr lang="en-US" dirty="0"/>
              <a:t>The idea has been around for a long time but has become more feasible with the advent of advance machine learning tools</a:t>
            </a:r>
          </a:p>
          <a:p>
            <a:endParaRPr lang="en-US" dirty="0"/>
          </a:p>
          <a:p>
            <a:r>
              <a:rPr lang="en-US" dirty="0"/>
              <a:t>Examples include; Approximate Bayesian Computation, Neural Posterior, Neural Likelihood, Neural Joint and Neural Ratio estimation </a:t>
            </a:r>
          </a:p>
          <a:p>
            <a:endParaRPr lang="en-US" dirty="0"/>
          </a:p>
          <a:p>
            <a:r>
              <a:rPr lang="en-US" dirty="0"/>
              <a:t>See K. Cranmer et a. [</a:t>
            </a:r>
            <a:r>
              <a:rPr lang="en-GB" i="0" u="none" strike="noStrike" dirty="0">
                <a:solidFill>
                  <a:srgbClr val="000000"/>
                </a:solidFill>
                <a:effectLst/>
              </a:rPr>
              <a:t>1911.01429</a:t>
            </a:r>
            <a:r>
              <a:rPr lang="en-US" i="0" u="none" strike="noStrike" dirty="0">
                <a:solidFill>
                  <a:srgbClr val="000000"/>
                </a:solidFill>
                <a:effectLst/>
              </a:rPr>
              <a:t>] for a review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6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E0E36B9-8C50-4C72-D096-7B4FF1CD7A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156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Simulation 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10515600" cy="4562954"/>
          </a:xfrm>
        </p:spPr>
        <p:txBody>
          <a:bodyPr>
            <a:normAutofit/>
          </a:bodyPr>
          <a:lstStyle/>
          <a:p>
            <a:r>
              <a:rPr lang="en-US" dirty="0"/>
              <a:t>Beneficial when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not analytically write the likelihood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do not know the noise distribution in our data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analytic likelihood is too computationally expensive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7</a:t>
            </a:fld>
            <a:endParaRPr lang="en-US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7013EC4C-758F-5E56-7F03-A0D2AE5678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24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Field Level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761776" cy="456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cosmological parameters give us this 21-cm intensity map?</a:t>
            </a:r>
          </a:p>
          <a:p>
            <a:endParaRPr lang="en-US" dirty="0"/>
          </a:p>
          <a:p>
            <a:r>
              <a:rPr lang="en-US" dirty="0"/>
              <a:t>Could compress to summary statistics but there is potential loss of information</a:t>
            </a:r>
          </a:p>
          <a:p>
            <a:endParaRPr lang="en-US" dirty="0"/>
          </a:p>
          <a:p>
            <a:r>
              <a:rPr lang="en-US" dirty="0"/>
              <a:t>Hard to write an analytic likelihood</a:t>
            </a:r>
          </a:p>
          <a:p>
            <a:endParaRPr lang="en-US" dirty="0"/>
          </a:p>
          <a:p>
            <a:r>
              <a:rPr lang="en-US" dirty="0"/>
              <a:t>Turn to SBI instead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14822E-F1DE-237A-C289-D801EB56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746" y="1193947"/>
            <a:ext cx="2915103" cy="2393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99356B-8381-78C9-8079-EEB48BDA7AB1}"/>
                  </a:ext>
                </a:extLst>
              </p:cNvPr>
              <p:cNvSpPr txBox="1"/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Bera et al. 2022 [2210.12164]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≈9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99356B-8381-78C9-8079-EEB48BDA7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487566"/>
                <a:ext cx="2047672" cy="738664"/>
              </a:xfrm>
              <a:prstGeom prst="rect">
                <a:avLst/>
              </a:prstGeom>
              <a:blipFill>
                <a:blip r:embed="rId3"/>
                <a:stretch>
                  <a:fillRect l="-1235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KA-Low | SKAO">
            <a:extLst>
              <a:ext uri="{FF2B5EF4-FFF2-40B4-BE49-F238E27FC236}">
                <a16:creationId xmlns:a16="http://schemas.microsoft.com/office/drawing/2014/main" id="{755CB920-E249-0C98-AB2A-1AB861A0A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772" y="3601835"/>
            <a:ext cx="4313772" cy="245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A9F01EF1-D7C3-9B5B-0805-74CA05FFD8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76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AB3-EDFB-007E-B0AC-C471198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GW Follow 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3BA9-F733-3E81-6EDE-22B6209B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009"/>
            <a:ext cx="5571653" cy="456295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GW chirps give us distance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Electromagnetic follow up observations of GWs can help us pinpoint the redshift of the sources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With distance and redshift we can learn about the expansion rate of the universe</a:t>
            </a:r>
          </a:p>
          <a:p>
            <a:endParaRPr lang="en-US" dirty="0"/>
          </a:p>
          <a:p>
            <a:r>
              <a:rPr lang="en-US" dirty="0"/>
              <a:t>But GWs emitted from cataclysmic events with short lifetimes so follow ups have to be triggered quickly</a:t>
            </a:r>
          </a:p>
          <a:p>
            <a:endParaRPr lang="en-US" dirty="0"/>
          </a:p>
          <a:p>
            <a:r>
              <a:rPr lang="en-US" dirty="0"/>
              <a:t>SBI allows us to do that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B85D-4118-2515-D53D-475C4E66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MPhil in DIS - Data Driven Radio Astronomy in the SKA 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ED66-178C-490A-3189-D188E27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76C4-0B8A-7C44-883E-604AFF758C0B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68FD23-4AAB-BBF8-CBCF-FFC019575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527" y="3530865"/>
            <a:ext cx="4020273" cy="25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AE762A-8130-5AD5-B1B9-098644903CFA}"/>
              </a:ext>
            </a:extLst>
          </p:cNvPr>
          <p:cNvSpPr txBox="1"/>
          <p:nvPr/>
        </p:nvSpPr>
        <p:spPr>
          <a:xfrm>
            <a:off x="9841117" y="604125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[1710.05835]</a:t>
            </a:r>
            <a:endParaRPr lang="en-US" dirty="0"/>
          </a:p>
        </p:txBody>
      </p:sp>
      <p:pic>
        <p:nvPicPr>
          <p:cNvPr id="2052" name="Picture 4" descr="Gravitational Waves | Kavli Institute for Cosmology, Cambridge">
            <a:extLst>
              <a:ext uri="{FF2B5EF4-FFF2-40B4-BE49-F238E27FC236}">
                <a16:creationId xmlns:a16="http://schemas.microsoft.com/office/drawing/2014/main" id="{33E6F889-09EF-0635-0386-DF2237C48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578" y="1161896"/>
            <a:ext cx="3660496" cy="205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77BBCF0E-25AB-B64E-8428-04B38DEB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386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2685</Words>
  <Application>Microsoft Macintosh PowerPoint</Application>
  <PresentationFormat>Widescreen</PresentationFormat>
  <Paragraphs>473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-apple-system</vt:lpstr>
      <vt:lpstr>Arial</vt:lpstr>
      <vt:lpstr>Calibri</vt:lpstr>
      <vt:lpstr>Calibri Light</vt:lpstr>
      <vt:lpstr>Cambria Math</vt:lpstr>
      <vt:lpstr>Lucida Grande</vt:lpstr>
      <vt:lpstr>Office Theme</vt:lpstr>
      <vt:lpstr>Lecture 16 Simulation Based Inference for Astrophysics and Cosmology</vt:lpstr>
      <vt:lpstr>Overview</vt:lpstr>
      <vt:lpstr>What is Simulation Based Inference?</vt:lpstr>
      <vt:lpstr>Why not emulate the likelihood?</vt:lpstr>
      <vt:lpstr>Simulation Based Inference (SBI)</vt:lpstr>
      <vt:lpstr>Simulation Based Inference (SBI)</vt:lpstr>
      <vt:lpstr>Simulation Based Inference (SBI)</vt:lpstr>
      <vt:lpstr>Field Level Inference</vt:lpstr>
      <vt:lpstr>GW Follow Ups</vt:lpstr>
      <vt:lpstr>Approximate Bayesian Computation</vt:lpstr>
      <vt:lpstr>The idea</vt:lpstr>
      <vt:lpstr>Approximating the posterior</vt:lpstr>
      <vt:lpstr>An Example</vt:lpstr>
      <vt:lpstr>An Example</vt:lpstr>
      <vt:lpstr>ϵ=20</vt:lpstr>
      <vt:lpstr>ϵ=10</vt:lpstr>
      <vt:lpstr>ϵ=5</vt:lpstr>
      <vt:lpstr>What does the algorithm look like?</vt:lpstr>
      <vt:lpstr>No likelihood calls</vt:lpstr>
      <vt:lpstr>Problems with ABC?</vt:lpstr>
      <vt:lpstr>Neural Posterior Estimation (NPE)</vt:lpstr>
      <vt:lpstr>What is NPE?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Normalizing Flows (NFs)</vt:lpstr>
      <vt:lpstr>Masked Autoencoder for Distribution Estimation (MADE)</vt:lpstr>
      <vt:lpstr>Masked Autoregressive Flow (MAF)</vt:lpstr>
      <vt:lpstr>But this is just density estimation?</vt:lpstr>
      <vt:lpstr>Conditional MADE</vt:lpstr>
      <vt:lpstr>Conditional MAF</vt:lpstr>
      <vt:lpstr>An example: 21cm Cosmology</vt:lpstr>
      <vt:lpstr>An example: 21cm Cosmology</vt:lpstr>
      <vt:lpstr>An example: 21cm Cosmology</vt:lpstr>
      <vt:lpstr>An example: 21cm Cosmology</vt:lpstr>
      <vt:lpstr>Neural Ratio Estimation (NRE)</vt:lpstr>
      <vt:lpstr>What is NRE?</vt:lpstr>
      <vt:lpstr>As a classification problem</vt:lpstr>
      <vt:lpstr>As a classification problem</vt:lpstr>
      <vt:lpstr>As a classification problem</vt:lpstr>
      <vt:lpstr>As a classification problem</vt:lpstr>
      <vt:lpstr>An Example: 21cm Cosmology</vt:lpstr>
      <vt:lpstr>An Example: 21cm Cosmology</vt:lpstr>
      <vt:lpstr>Summary</vt:lpstr>
      <vt:lpstr>Simulation Based Inference</vt:lpstr>
      <vt:lpstr>Join the research group!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modern “large-N” radio interferometers </dc:title>
  <dc:creator>Eloy de Lera Acedo</dc:creator>
  <cp:lastModifiedBy>Harry Bevins</cp:lastModifiedBy>
  <cp:revision>29</cp:revision>
  <dcterms:created xsi:type="dcterms:W3CDTF">2024-01-02T17:05:58Z</dcterms:created>
  <dcterms:modified xsi:type="dcterms:W3CDTF">2025-03-19T12:51:03Z</dcterms:modified>
</cp:coreProperties>
</file>